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1"/>
  </p:notesMasterIdLst>
  <p:sldIdLst>
    <p:sldId id="256" r:id="rId2"/>
    <p:sldId id="257" r:id="rId3"/>
    <p:sldId id="260" r:id="rId4"/>
    <p:sldId id="276" r:id="rId5"/>
    <p:sldId id="259" r:id="rId6"/>
    <p:sldId id="277" r:id="rId7"/>
    <p:sldId id="269" r:id="rId8"/>
    <p:sldId id="261" r:id="rId9"/>
    <p:sldId id="263" r:id="rId10"/>
    <p:sldId id="262" r:id="rId11"/>
    <p:sldId id="264" r:id="rId12"/>
    <p:sldId id="268" r:id="rId13"/>
    <p:sldId id="265" r:id="rId14"/>
    <p:sldId id="266" r:id="rId15"/>
    <p:sldId id="272" r:id="rId16"/>
    <p:sldId id="274" r:id="rId17"/>
    <p:sldId id="279" r:id="rId18"/>
    <p:sldId id="278" r:id="rId19"/>
    <p:sldId id="273" r:id="rId20"/>
  </p:sldIdLst>
  <p:sldSz cx="9144000" cy="6858000" type="screen4x3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5400" autoAdjust="0"/>
  </p:normalViewPr>
  <p:slideViewPr>
    <p:cSldViewPr snapToGrid="0">
      <p:cViewPr varScale="1">
        <p:scale>
          <a:sx n="69" d="100"/>
          <a:sy n="69" d="100"/>
        </p:scale>
        <p:origin x="1227" y="2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BCEF1-4939-4BD9-9BD0-E0C1B443683F}" type="datetimeFigureOut">
              <a:rPr lang="en-GB" smtClean="0"/>
              <a:t>01/10/2018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583BB9-5C02-4DE5-BD4A-912AD8BECB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297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In 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next step, I investigated the impact of the window sizes on the district energy demand. As you could see, these aren’t included in the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CityGML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models and thus need to be estimated.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603A9-4078-3F4C-AFE0-57FC07D07359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2178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In 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next step, I investigated the impact of the window sizes on the district energy demand. As you could see, these aren’t included in the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CityGML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models and thus need to be estimated.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603A9-4078-3F4C-AFE0-57FC07D07359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3408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horizontaal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109" t="30229" r="12338" b="47156"/>
          <a:stretch>
            <a:fillRect/>
          </a:stretch>
        </p:blipFill>
        <p:spPr bwMode="auto">
          <a:xfrm>
            <a:off x="1842244" y="428624"/>
            <a:ext cx="5459512" cy="1111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fbeelding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631"/>
          <a:stretch/>
        </p:blipFill>
        <p:spPr bwMode="auto">
          <a:xfrm>
            <a:off x="0" y="3861048"/>
            <a:ext cx="9144000" cy="2829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9632" y="2204864"/>
            <a:ext cx="7560840" cy="1440160"/>
          </a:xfrm>
        </p:spPr>
        <p:txBody>
          <a:bodyPr anchor="b"/>
          <a:lstStyle>
            <a:lvl1pPr algn="l">
              <a:defRPr>
                <a:solidFill>
                  <a:srgbClr val="046839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59632" y="3816497"/>
            <a:ext cx="5184576" cy="1459291"/>
          </a:xfrm>
        </p:spPr>
        <p:txBody>
          <a:bodyPr/>
          <a:lstStyle>
            <a:lvl1pPr marL="0" indent="0" algn="l">
              <a:buNone/>
              <a:defRPr sz="2200" baseline="0">
                <a:solidFill>
                  <a:srgbClr val="74B63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69212" y="6652335"/>
            <a:ext cx="1474788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fld id="{08453095-C082-3A45-BFAA-9C825F4FC322}" type="slidenum">
              <a:rPr lang="en-US" altLang="nl-NL" sz="1200" smtClean="0">
                <a:solidFill>
                  <a:schemeClr val="bg1"/>
                </a:solidFill>
                <a:latin typeface="Calibri" charset="0"/>
              </a:rPr>
              <a:pPr algn="r" eaLnBrk="1" hangingPunct="1">
                <a:defRPr/>
              </a:pPr>
              <a:t>‹#›</a:t>
            </a:fld>
            <a:endParaRPr lang="en-US" altLang="nl-NL" sz="1200" dirty="0" smtClean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6632"/>
            <a:ext cx="8229600" cy="1301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 smtClean="0"/>
              <a:t>Click to edit Master title style</a:t>
            </a:r>
            <a:endParaRPr lang="en-US" altLang="nl-NL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95536" y="1557338"/>
            <a:ext cx="8353177" cy="50942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631"/>
          <a:stretch/>
        </p:blipFill>
        <p:spPr bwMode="auto">
          <a:xfrm>
            <a:off x="0" y="3861048"/>
            <a:ext cx="9144000" cy="2829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s://feb.kuleuven.be/antwerpen/Regelgeving/documenten/kuleuven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827832"/>
            <a:ext cx="2893879" cy="103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kuleuven.be/communicatie/congresbureau/oud2015/congres/sefi2013/vito-logo-cmyk-halo2.png/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827832"/>
            <a:ext cx="3653297" cy="103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horizontaal.pdf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109" t="30229" r="12338" b="47156"/>
          <a:stretch>
            <a:fillRect/>
          </a:stretch>
        </p:blipFill>
        <p:spPr bwMode="auto">
          <a:xfrm>
            <a:off x="981075" y="980728"/>
            <a:ext cx="7181850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237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6064"/>
            <a:ext cx="8229600" cy="768577"/>
          </a:xfrm>
        </p:spPr>
        <p:txBody>
          <a:bodyPr>
            <a:normAutofit/>
          </a:bodyPr>
          <a:lstStyle>
            <a:lvl1pPr algn="l">
              <a:defRPr sz="2700">
                <a:solidFill>
                  <a:srgbClr val="68A52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457200" y="1092820"/>
            <a:ext cx="8229600" cy="540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pic>
        <p:nvPicPr>
          <p:cNvPr id="7" name="Picture 6" descr="gras.jpg">
            <a:extLst>
              <a:ext uri="{FF2B5EF4-FFF2-40B4-BE49-F238E27FC236}">
                <a16:creationId xmlns:a16="http://schemas.microsoft.com/office/drawing/2014/main" id="{2FB9366E-31C7-6444-BBC1-80C72DEB50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675" y="6694259"/>
            <a:ext cx="9274175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260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6632"/>
            <a:ext cx="8229600" cy="1301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 smtClean="0"/>
              <a:t>Click to edit Master title style</a:t>
            </a:r>
            <a:endParaRPr lang="en-US" altLang="nl-NL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95536" y="1556792"/>
            <a:ext cx="8352928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 dirty="0" smtClean="0"/>
              <a:t>Click to edit Master text styles</a:t>
            </a:r>
          </a:p>
          <a:p>
            <a:pPr lvl="1"/>
            <a:r>
              <a:rPr lang="en-US" altLang="nl-NL" dirty="0" smtClean="0"/>
              <a:t>Second level</a:t>
            </a:r>
          </a:p>
          <a:p>
            <a:pPr lvl="2"/>
            <a:r>
              <a:rPr lang="en-US" altLang="nl-NL" dirty="0" smtClean="0"/>
              <a:t>Third level</a:t>
            </a:r>
            <a:endParaRPr lang="en-US" altLang="nl-NL" dirty="0"/>
          </a:p>
        </p:txBody>
      </p:sp>
      <p:pic>
        <p:nvPicPr>
          <p:cNvPr id="1028" name="Picture 1" descr="gra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6675" y="6694488"/>
            <a:ext cx="9274175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2" r:id="rId3"/>
    <p:sldLayoutId id="2147483713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600" kern="1200">
          <a:solidFill>
            <a:srgbClr val="74B632"/>
          </a:solidFill>
          <a:latin typeface="Segoe UI" panose="020B0502040204020203" pitchFamily="34" charset="0"/>
          <a:ea typeface="ＭＳ Ｐゴシック" charset="0"/>
          <a:cs typeface="Segoe UI" panose="020B0502040204020203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74B632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74B632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74B632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74B632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SzPct val="80000"/>
        <a:buBlip>
          <a:blip r:embed="rId7"/>
        </a:buBlip>
        <a:defRPr sz="2800" kern="1200">
          <a:solidFill>
            <a:schemeClr val="accent6"/>
          </a:solidFill>
          <a:latin typeface="Segoe UI" panose="020B0502040204020203" pitchFamily="34" charset="0"/>
          <a:ea typeface="ＭＳ Ｐゴシック" charset="0"/>
          <a:cs typeface="Segoe UI" panose="020B0502040204020203" pitchFamily="34" charset="0"/>
        </a:defRPr>
      </a:lvl1pPr>
      <a:lvl2pPr marL="914400" indent="-457200" algn="l" defTabSz="457200" rtl="0" eaLnBrk="1" fontAlgn="base" hangingPunct="1">
        <a:spcBef>
          <a:spcPct val="20000"/>
        </a:spcBef>
        <a:spcAft>
          <a:spcPct val="0"/>
        </a:spcAft>
        <a:buSzPct val="110000"/>
        <a:buBlip>
          <a:blip r:embed="rId8"/>
        </a:buBlip>
        <a:defRPr sz="2400" kern="1200">
          <a:solidFill>
            <a:schemeClr val="accent6"/>
          </a:solidFill>
          <a:latin typeface="Segoe UI" panose="020B0502040204020203" pitchFamily="34" charset="0"/>
          <a:ea typeface="ＭＳ Ｐゴシック" charset="0"/>
          <a:cs typeface="Segoe UI" panose="020B0502040204020203" pitchFamily="34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100000"/>
        <a:buBlip>
          <a:blip r:embed="rId9"/>
        </a:buBlip>
        <a:defRPr sz="2400" kern="1200">
          <a:solidFill>
            <a:schemeClr val="accent2"/>
          </a:solidFill>
          <a:latin typeface="Segoe UI" panose="020B0502040204020203" pitchFamily="34" charset="0"/>
          <a:ea typeface="ＭＳ Ｐゴシック" charset="0"/>
          <a:cs typeface="Segoe UI" panose="020B0502040204020203" pitchFamily="34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Courier New" charset="0"/>
        <a:buChar char="o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Aggregating neighborhood space heating demand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Ina De Jaeger</a:t>
            </a:r>
          </a:p>
          <a:p>
            <a:r>
              <a:rPr lang="en-US" dirty="0" smtClean="0"/>
              <a:t>Bram van der Heijde</a:t>
            </a:r>
          </a:p>
          <a:p>
            <a:r>
              <a:rPr lang="en-US" dirty="0" smtClean="0"/>
              <a:t>Annelies Vandermeulen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61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temperature set-points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66" y="2073533"/>
            <a:ext cx="7459666" cy="3475213"/>
          </a:xfrm>
        </p:spPr>
      </p:pic>
      <p:sp>
        <p:nvSpPr>
          <p:cNvPr id="5" name="TextBox 4"/>
          <p:cNvSpPr txBox="1"/>
          <p:nvPr/>
        </p:nvSpPr>
        <p:spPr>
          <a:xfrm>
            <a:off x="6026728" y="1632383"/>
            <a:ext cx="280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Leading to effective set-point profile for the average building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199" y="5624945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Result: set-point profile with a higher average temperature</a:t>
            </a:r>
            <a:endParaRPr lang="en-US" sz="2400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06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going to take a while…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 know the set-point for typical buildings</a:t>
                </a:r>
              </a:p>
              <a:p>
                <a:pPr lvl="1"/>
                <a:r>
                  <a:rPr lang="en-US" dirty="0" smtClean="0"/>
                  <a:t>Average minimal temperature of </a:t>
                </a:r>
                <a:r>
                  <a:rPr lang="en-US" b="1" dirty="0" smtClean="0"/>
                  <a:t>all </a:t>
                </a:r>
                <a:r>
                  <a:rPr lang="en-US" dirty="0" smtClean="0"/>
                  <a:t>separate buildings</a:t>
                </a:r>
              </a:p>
              <a:p>
                <a:pPr lvl="1"/>
                <a:r>
                  <a:rPr lang="en-US" dirty="0" smtClean="0"/>
                  <a:t>= simulate all buildings anyway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We tried it! </a:t>
                </a:r>
              </a:p>
              <a:p>
                <a:pPr lvl="1"/>
                <a:r>
                  <a:rPr lang="en-US" dirty="0" smtClean="0"/>
                  <a:t>48 core, 64 GB,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 smtClean="0"/>
                  <a:t>=900s, full year optimization</a:t>
                </a:r>
              </a:p>
              <a:p>
                <a:pPr lvl="1"/>
                <a:r>
                  <a:rPr lang="en-US" dirty="0" smtClean="0"/>
                  <a:t>Takes about 10h for ~850 buildings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lvl="1"/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t="-1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204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buildings vs. average building</a:t>
            </a:r>
            <a:br>
              <a:rPr lang="en-US" dirty="0" smtClean="0"/>
            </a:br>
            <a:r>
              <a:rPr lang="en-US" sz="2800" cap="small" dirty="0">
                <a:solidFill>
                  <a:schemeClr val="accent4"/>
                </a:solidFill>
              </a:rPr>
              <a:t>a</a:t>
            </a:r>
            <a:r>
              <a:rPr lang="en-US" sz="2800" cap="small" dirty="0" smtClean="0">
                <a:solidFill>
                  <a:schemeClr val="accent4"/>
                </a:solidFill>
              </a:rPr>
              <a:t>nnual energy use</a:t>
            </a:r>
            <a:endParaRPr lang="en-US" cap="small" dirty="0">
              <a:solidFill>
                <a:schemeClr val="accent4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5" y="1371674"/>
            <a:ext cx="7287490" cy="5465616"/>
          </a:xfrm>
        </p:spPr>
      </p:pic>
    </p:spTree>
    <p:extLst>
      <p:ext uri="{BB962C8B-B14F-4D97-AF65-F5344CB8AC3E}">
        <p14:creationId xmlns:p14="http://schemas.microsoft.com/office/powerpoint/2010/main" val="391068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buildings vs. average building</a:t>
            </a:r>
            <a:br>
              <a:rPr lang="en-US" dirty="0" smtClean="0"/>
            </a:br>
            <a:r>
              <a:rPr lang="en-US" sz="2800" cap="small" dirty="0">
                <a:solidFill>
                  <a:schemeClr val="accent4"/>
                </a:solidFill>
              </a:rPr>
              <a:t>l</a:t>
            </a:r>
            <a:r>
              <a:rPr lang="en-US" sz="2800" cap="small" dirty="0" smtClean="0">
                <a:solidFill>
                  <a:schemeClr val="accent4"/>
                </a:solidFill>
              </a:rPr>
              <a:t>oad duration curve</a:t>
            </a:r>
            <a:endParaRPr lang="en-US" cap="small" dirty="0">
              <a:solidFill>
                <a:schemeClr val="accent4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3" y="1311923"/>
            <a:ext cx="7176654" cy="4933950"/>
          </a:xfrm>
        </p:spPr>
      </p:pic>
      <p:cxnSp>
        <p:nvCxnSpPr>
          <p:cNvPr id="8" name="Straight Arrow Connector 7"/>
          <p:cNvCxnSpPr/>
          <p:nvPr/>
        </p:nvCxnSpPr>
        <p:spPr>
          <a:xfrm flipH="1">
            <a:off x="2230583" y="1995054"/>
            <a:ext cx="595744" cy="512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fbeeldingsresultaat voor not b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327" y="1454726"/>
            <a:ext cx="1334511" cy="133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H="1">
            <a:off x="6158346" y="4476461"/>
            <a:ext cx="595744" cy="512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Afbeeldingsresultaat voor meme grumpy cat 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090" y="3783724"/>
            <a:ext cx="1825625" cy="138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58836" y="6061207"/>
            <a:ext cx="5824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The rounded shape is typical for single building </a:t>
            </a:r>
            <a:r>
              <a:rPr lang="en-US" smtClean="0"/>
              <a:t>simulations.</a:t>
            </a:r>
            <a:endParaRPr lang="en-US" dirty="0" smtClean="0"/>
          </a:p>
          <a:p>
            <a:pPr algn="r"/>
            <a:r>
              <a:rPr lang="en-US" dirty="0" smtClean="0"/>
              <a:t>It gets flattened through large number of buildings.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67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going on?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64" y="1557338"/>
            <a:ext cx="7409872" cy="5094287"/>
          </a:xfrm>
        </p:spPr>
      </p:pic>
      <p:cxnSp>
        <p:nvCxnSpPr>
          <p:cNvPr id="6" name="Straight Arrow Connector 5"/>
          <p:cNvCxnSpPr/>
          <p:nvPr/>
        </p:nvCxnSpPr>
        <p:spPr>
          <a:xfrm flipH="1">
            <a:off x="3969327" y="2265218"/>
            <a:ext cx="62346" cy="9698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788727" y="2376055"/>
            <a:ext cx="138546" cy="9421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77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going on?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64" y="1557338"/>
            <a:ext cx="7409872" cy="5094286"/>
          </a:xfrm>
        </p:spPr>
      </p:pic>
      <p:cxnSp>
        <p:nvCxnSpPr>
          <p:cNvPr id="7" name="Straight Arrow Connector 6"/>
          <p:cNvCxnSpPr/>
          <p:nvPr/>
        </p:nvCxnSpPr>
        <p:spPr>
          <a:xfrm flipH="1">
            <a:off x="6033655" y="1323109"/>
            <a:ext cx="152400" cy="1143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fbeeldingsresultaat voor meme jackie ch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546" y="156777"/>
            <a:ext cx="1627620" cy="12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87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reduce complexity?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Use simpler cooling model on downward step in temperature set-point profile</a:t>
            </a:r>
          </a:p>
          <a:p>
            <a:pPr lvl="1"/>
            <a:r>
              <a:rPr lang="en-US" dirty="0" smtClean="0"/>
              <a:t>Much faster, but lose some accuracy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47"/>
          <a:stretch/>
        </p:blipFill>
        <p:spPr>
          <a:xfrm>
            <a:off x="0" y="3650673"/>
            <a:ext cx="9144000" cy="245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simpler method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91" y="1557338"/>
            <a:ext cx="6821783" cy="5094287"/>
          </a:xfrm>
        </p:spPr>
      </p:pic>
      <p:sp>
        <p:nvSpPr>
          <p:cNvPr id="5" name="TextBox 4"/>
          <p:cNvSpPr txBox="1"/>
          <p:nvPr/>
        </p:nvSpPr>
        <p:spPr>
          <a:xfrm flipH="1">
            <a:off x="7153101" y="1918854"/>
            <a:ext cx="199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Speed-up &gt; 10x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772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full simulation&lt;&gt; archetype simulation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3"/>
          <a:stretch/>
        </p:blipFill>
        <p:spPr>
          <a:xfrm>
            <a:off x="39271" y="1440873"/>
            <a:ext cx="9065458" cy="4357584"/>
          </a:xfrm>
        </p:spPr>
      </p:pic>
    </p:spTree>
    <p:extLst>
      <p:ext uri="{BB962C8B-B14F-4D97-AF65-F5344CB8AC3E}">
        <p14:creationId xmlns:p14="http://schemas.microsoft.com/office/powerpoint/2010/main" val="1522237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Averaging temperature set-points from </a:t>
            </a:r>
            <a:r>
              <a:rPr lang="en-US" dirty="0" err="1" smtClean="0"/>
              <a:t>StROBe</a:t>
            </a:r>
            <a:r>
              <a:rPr lang="en-US" dirty="0" smtClean="0"/>
              <a:t> leads to underestimation of heating demand</a:t>
            </a:r>
          </a:p>
          <a:p>
            <a:r>
              <a:rPr lang="en-US" dirty="0" smtClean="0"/>
              <a:t>Averaging actual minimal building temperatures</a:t>
            </a:r>
          </a:p>
          <a:p>
            <a:pPr lvl="1"/>
            <a:r>
              <a:rPr lang="en-US" dirty="0" smtClean="0"/>
              <a:t>Annual energy use represented well</a:t>
            </a:r>
          </a:p>
          <a:p>
            <a:pPr lvl="1"/>
            <a:r>
              <a:rPr lang="en-US" dirty="0" smtClean="0"/>
              <a:t>Load duration curve has </a:t>
            </a:r>
            <a:r>
              <a:rPr lang="en-US" smtClean="0"/>
              <a:t>some issues</a:t>
            </a:r>
            <a:endParaRPr lang="en-US" dirty="0" smtClean="0"/>
          </a:p>
          <a:p>
            <a:r>
              <a:rPr lang="en-US" dirty="0" smtClean="0"/>
              <a:t>Ongoing work</a:t>
            </a:r>
          </a:p>
          <a:p>
            <a:pPr lvl="1"/>
            <a:r>
              <a:rPr lang="en-US" dirty="0" smtClean="0"/>
              <a:t>Check archetype models</a:t>
            </a:r>
          </a:p>
          <a:p>
            <a:pPr lvl="1"/>
            <a:r>
              <a:rPr lang="en-US" dirty="0" smtClean="0"/>
              <a:t>Compare with model including overheating</a:t>
            </a:r>
          </a:p>
          <a:p>
            <a:pPr lvl="1"/>
            <a:r>
              <a:rPr lang="en-US" dirty="0" smtClean="0"/>
              <a:t>Compare with simpler set-point method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4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District energy system simulations</a:t>
            </a:r>
          </a:p>
          <a:p>
            <a:r>
              <a:rPr lang="en-US" dirty="0" smtClean="0"/>
              <a:t>Trade-off between complexity and accuracy</a:t>
            </a:r>
          </a:p>
          <a:p>
            <a:r>
              <a:rPr lang="en-US" dirty="0" smtClean="0"/>
              <a:t>Can we reduce amount of simulations needed to characterize heat demand of a district?</a:t>
            </a:r>
          </a:p>
          <a:p>
            <a:pPr lvl="1"/>
            <a:r>
              <a:rPr lang="en-US" dirty="0" smtClean="0"/>
              <a:t>Represent the behavior of an entire district with a few typical buildings?</a:t>
            </a:r>
            <a:endParaRPr lang="en-US" dirty="0"/>
          </a:p>
        </p:txBody>
      </p:sp>
      <p:sp>
        <p:nvSpPr>
          <p:cNvPr id="5" name="Up Arrow 4"/>
          <p:cNvSpPr/>
          <p:nvPr/>
        </p:nvSpPr>
        <p:spPr>
          <a:xfrm>
            <a:off x="233482" y="4473806"/>
            <a:ext cx="1296144" cy="1368152"/>
          </a:xfrm>
          <a:prstGeom prst="upArrow">
            <a:avLst>
              <a:gd name="adj1" fmla="val 85031"/>
              <a:gd name="adj2" fmla="val 47567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accent6"/>
                </a:solidFill>
              </a:rPr>
              <a:t>l</a:t>
            </a:r>
            <a:r>
              <a:rPr lang="en-US" sz="1200" i="1" dirty="0" smtClean="0">
                <a:solidFill>
                  <a:schemeClr val="accent6"/>
                </a:solidFill>
              </a:rPr>
              <a:t> </a:t>
            </a:r>
            <a:r>
              <a:rPr lang="en-US" sz="1200" dirty="0" smtClean="0">
                <a:solidFill>
                  <a:schemeClr val="accent6"/>
                </a:solidFill>
              </a:rPr>
              <a:t>Detached </a:t>
            </a:r>
          </a:p>
          <a:p>
            <a:pPr algn="ctr"/>
            <a:r>
              <a:rPr lang="en-US" sz="1200" dirty="0" smtClean="0">
                <a:solidFill>
                  <a:schemeClr val="accent6"/>
                </a:solidFill>
              </a:rPr>
              <a:t>SFH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35" name="Up Arrow 34"/>
          <p:cNvSpPr/>
          <p:nvPr/>
        </p:nvSpPr>
        <p:spPr>
          <a:xfrm>
            <a:off x="374636" y="4550764"/>
            <a:ext cx="1296144" cy="1368152"/>
          </a:xfrm>
          <a:prstGeom prst="upArrow">
            <a:avLst>
              <a:gd name="adj1" fmla="val 85031"/>
              <a:gd name="adj2" fmla="val 47567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accent6"/>
                </a:solidFill>
              </a:rPr>
              <a:t>l</a:t>
            </a:r>
            <a:r>
              <a:rPr lang="en-US" sz="1200" i="1" dirty="0" smtClean="0">
                <a:solidFill>
                  <a:schemeClr val="accent6"/>
                </a:solidFill>
              </a:rPr>
              <a:t> </a:t>
            </a:r>
            <a:r>
              <a:rPr lang="en-US" sz="1200" dirty="0" smtClean="0">
                <a:solidFill>
                  <a:schemeClr val="accent6"/>
                </a:solidFill>
              </a:rPr>
              <a:t>Detached </a:t>
            </a:r>
          </a:p>
          <a:p>
            <a:pPr algn="ctr"/>
            <a:r>
              <a:rPr lang="en-US" sz="1200" dirty="0" smtClean="0">
                <a:solidFill>
                  <a:schemeClr val="accent6"/>
                </a:solidFill>
              </a:rPr>
              <a:t>SFH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38" name="Up Arrow 37"/>
          <p:cNvSpPr/>
          <p:nvPr/>
        </p:nvSpPr>
        <p:spPr>
          <a:xfrm>
            <a:off x="423369" y="4690464"/>
            <a:ext cx="1296144" cy="1368152"/>
          </a:xfrm>
          <a:prstGeom prst="upArrow">
            <a:avLst>
              <a:gd name="adj1" fmla="val 85031"/>
              <a:gd name="adj2" fmla="val 47567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accent6"/>
                </a:solidFill>
              </a:rPr>
              <a:t>l</a:t>
            </a:r>
            <a:r>
              <a:rPr lang="en-US" sz="1200" i="1" dirty="0" smtClean="0">
                <a:solidFill>
                  <a:schemeClr val="accent6"/>
                </a:solidFill>
              </a:rPr>
              <a:t> </a:t>
            </a:r>
            <a:r>
              <a:rPr lang="en-US" sz="1200" dirty="0" smtClean="0">
                <a:solidFill>
                  <a:schemeClr val="accent6"/>
                </a:solidFill>
              </a:rPr>
              <a:t>Detached </a:t>
            </a:r>
          </a:p>
          <a:p>
            <a:pPr algn="ctr"/>
            <a:r>
              <a:rPr lang="en-US" sz="1200" dirty="0" smtClean="0">
                <a:solidFill>
                  <a:schemeClr val="accent6"/>
                </a:solidFill>
              </a:rPr>
              <a:t>SFH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4" name="Up Arrow 3"/>
          <p:cNvSpPr/>
          <p:nvPr/>
        </p:nvSpPr>
        <p:spPr>
          <a:xfrm>
            <a:off x="2170510" y="4348216"/>
            <a:ext cx="1296144" cy="1368152"/>
          </a:xfrm>
          <a:prstGeom prst="upArrow">
            <a:avLst>
              <a:gd name="adj1" fmla="val 85031"/>
              <a:gd name="adj2" fmla="val 47567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6"/>
                </a:solidFill>
              </a:rPr>
              <a:t>   </a:t>
            </a:r>
            <a:r>
              <a:rPr lang="en-US" sz="1200" i="1" dirty="0" smtClean="0">
                <a:solidFill>
                  <a:schemeClr val="accent6"/>
                </a:solidFill>
              </a:rPr>
              <a:t>n </a:t>
            </a:r>
            <a:r>
              <a:rPr lang="en-US" sz="1200" dirty="0" smtClean="0">
                <a:solidFill>
                  <a:schemeClr val="accent6"/>
                </a:solidFill>
              </a:rPr>
              <a:t>Terraced </a:t>
            </a:r>
          </a:p>
          <a:p>
            <a:pPr algn="ctr"/>
            <a:r>
              <a:rPr lang="en-US" sz="1200" dirty="0" smtClean="0">
                <a:solidFill>
                  <a:schemeClr val="accent6"/>
                </a:solidFill>
              </a:rPr>
              <a:t>SFH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34" name="Up Arrow 33"/>
          <p:cNvSpPr/>
          <p:nvPr/>
        </p:nvSpPr>
        <p:spPr>
          <a:xfrm>
            <a:off x="2287817" y="4420041"/>
            <a:ext cx="1296144" cy="1368152"/>
          </a:xfrm>
          <a:prstGeom prst="upArrow">
            <a:avLst>
              <a:gd name="adj1" fmla="val 85031"/>
              <a:gd name="adj2" fmla="val 47567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6"/>
                </a:solidFill>
              </a:rPr>
              <a:t>   </a:t>
            </a:r>
            <a:r>
              <a:rPr lang="en-US" sz="1200" i="1" dirty="0" smtClean="0">
                <a:solidFill>
                  <a:schemeClr val="accent6"/>
                </a:solidFill>
              </a:rPr>
              <a:t>n </a:t>
            </a:r>
            <a:r>
              <a:rPr lang="en-US" sz="1200" dirty="0" smtClean="0">
                <a:solidFill>
                  <a:schemeClr val="accent6"/>
                </a:solidFill>
              </a:rPr>
              <a:t>Terraced </a:t>
            </a:r>
          </a:p>
          <a:p>
            <a:pPr algn="ctr"/>
            <a:r>
              <a:rPr lang="en-US" sz="1200" dirty="0" smtClean="0">
                <a:solidFill>
                  <a:schemeClr val="accent6"/>
                </a:solidFill>
              </a:rPr>
              <a:t>SFH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37" name="Up Arrow 36"/>
          <p:cNvSpPr/>
          <p:nvPr/>
        </p:nvSpPr>
        <p:spPr>
          <a:xfrm>
            <a:off x="2356876" y="4551423"/>
            <a:ext cx="1296144" cy="1368152"/>
          </a:xfrm>
          <a:prstGeom prst="upArrow">
            <a:avLst>
              <a:gd name="adj1" fmla="val 85031"/>
              <a:gd name="adj2" fmla="val 47567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6"/>
                </a:solidFill>
              </a:rPr>
              <a:t>   </a:t>
            </a:r>
            <a:r>
              <a:rPr lang="en-US" sz="1200" i="1" dirty="0" smtClean="0">
                <a:solidFill>
                  <a:schemeClr val="accent6"/>
                </a:solidFill>
              </a:rPr>
              <a:t>n </a:t>
            </a:r>
            <a:r>
              <a:rPr lang="en-US" sz="1200" dirty="0" smtClean="0">
                <a:solidFill>
                  <a:schemeClr val="accent6"/>
                </a:solidFill>
              </a:rPr>
              <a:t>Terraced </a:t>
            </a:r>
          </a:p>
          <a:p>
            <a:pPr algn="ctr"/>
            <a:r>
              <a:rPr lang="en-US" sz="1200" dirty="0" smtClean="0">
                <a:solidFill>
                  <a:schemeClr val="accent6"/>
                </a:solidFill>
              </a:rPr>
              <a:t>SFH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1154011" y="5032291"/>
            <a:ext cx="1296144" cy="1368152"/>
          </a:xfrm>
          <a:prstGeom prst="upArrow">
            <a:avLst>
              <a:gd name="adj1" fmla="val 85031"/>
              <a:gd name="adj2" fmla="val 47567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smtClean="0">
                <a:solidFill>
                  <a:schemeClr val="accent6"/>
                </a:solidFill>
              </a:rPr>
              <a:t>m </a:t>
            </a:r>
            <a:r>
              <a:rPr lang="en-US" sz="1200" dirty="0" smtClean="0">
                <a:solidFill>
                  <a:schemeClr val="accent6"/>
                </a:solidFill>
              </a:rPr>
              <a:t>Semi-detached </a:t>
            </a:r>
          </a:p>
          <a:p>
            <a:pPr algn="ctr"/>
            <a:r>
              <a:rPr lang="en-US" sz="1200" dirty="0" smtClean="0">
                <a:solidFill>
                  <a:schemeClr val="accent6"/>
                </a:solidFill>
              </a:rPr>
              <a:t>SFH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36" name="Up Arrow 35"/>
          <p:cNvSpPr/>
          <p:nvPr/>
        </p:nvSpPr>
        <p:spPr>
          <a:xfrm>
            <a:off x="1295065" y="5103632"/>
            <a:ext cx="1296144" cy="1368152"/>
          </a:xfrm>
          <a:prstGeom prst="upArrow">
            <a:avLst>
              <a:gd name="adj1" fmla="val 85031"/>
              <a:gd name="adj2" fmla="val 47567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smtClean="0">
                <a:solidFill>
                  <a:schemeClr val="accent6"/>
                </a:solidFill>
              </a:rPr>
              <a:t>m </a:t>
            </a:r>
            <a:r>
              <a:rPr lang="en-US" sz="1200" dirty="0" smtClean="0">
                <a:solidFill>
                  <a:schemeClr val="accent6"/>
                </a:solidFill>
              </a:rPr>
              <a:t>Semi-detached </a:t>
            </a:r>
          </a:p>
          <a:p>
            <a:pPr algn="ctr"/>
            <a:r>
              <a:rPr lang="en-US" sz="1200" dirty="0" smtClean="0">
                <a:solidFill>
                  <a:schemeClr val="accent6"/>
                </a:solidFill>
              </a:rPr>
              <a:t>SFH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39" name="Up Arrow 38"/>
          <p:cNvSpPr/>
          <p:nvPr/>
        </p:nvSpPr>
        <p:spPr>
          <a:xfrm>
            <a:off x="1343489" y="5253227"/>
            <a:ext cx="1296144" cy="1368152"/>
          </a:xfrm>
          <a:prstGeom prst="upArrow">
            <a:avLst>
              <a:gd name="adj1" fmla="val 85031"/>
              <a:gd name="adj2" fmla="val 47567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smtClean="0">
                <a:solidFill>
                  <a:schemeClr val="accent6"/>
                </a:solidFill>
              </a:rPr>
              <a:t>m </a:t>
            </a:r>
            <a:r>
              <a:rPr lang="en-US" sz="1200" dirty="0" smtClean="0">
                <a:solidFill>
                  <a:schemeClr val="accent6"/>
                </a:solidFill>
              </a:rPr>
              <a:t>Semi-detached </a:t>
            </a:r>
          </a:p>
          <a:p>
            <a:pPr algn="ctr"/>
            <a:r>
              <a:rPr lang="en-US" sz="1200" dirty="0" smtClean="0">
                <a:solidFill>
                  <a:schemeClr val="accent6"/>
                </a:solidFill>
              </a:rPr>
              <a:t>SFH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40" name="Up Arrow 39"/>
          <p:cNvSpPr/>
          <p:nvPr/>
        </p:nvSpPr>
        <p:spPr>
          <a:xfrm>
            <a:off x="7649448" y="4599397"/>
            <a:ext cx="1296144" cy="1368152"/>
          </a:xfrm>
          <a:prstGeom prst="upArrow">
            <a:avLst>
              <a:gd name="adj1" fmla="val 85031"/>
              <a:gd name="adj2" fmla="val 47567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smtClean="0">
                <a:solidFill>
                  <a:schemeClr val="accent6"/>
                </a:solidFill>
              </a:rPr>
              <a:t>1 typical</a:t>
            </a:r>
          </a:p>
          <a:p>
            <a:pPr algn="ctr"/>
            <a:r>
              <a:rPr lang="en-US" sz="1200" dirty="0" smtClean="0">
                <a:solidFill>
                  <a:schemeClr val="accent6"/>
                </a:solidFill>
              </a:rPr>
              <a:t>Terraced </a:t>
            </a:r>
          </a:p>
          <a:p>
            <a:pPr algn="ctr"/>
            <a:r>
              <a:rPr lang="en-US" sz="1200" dirty="0" smtClean="0">
                <a:solidFill>
                  <a:schemeClr val="accent6"/>
                </a:solidFill>
              </a:rPr>
              <a:t>SFH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41" name="Up Arrow 40"/>
          <p:cNvSpPr/>
          <p:nvPr/>
        </p:nvSpPr>
        <p:spPr>
          <a:xfrm>
            <a:off x="5849248" y="4815421"/>
            <a:ext cx="1296144" cy="1368152"/>
          </a:xfrm>
          <a:prstGeom prst="upArrow">
            <a:avLst>
              <a:gd name="adj1" fmla="val 85031"/>
              <a:gd name="adj2" fmla="val 47567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i="1" dirty="0" smtClean="0">
                <a:solidFill>
                  <a:schemeClr val="accent6"/>
                </a:solidFill>
              </a:rPr>
              <a:t>1 typical</a:t>
            </a:r>
          </a:p>
          <a:p>
            <a:pPr algn="ctr"/>
            <a:r>
              <a:rPr lang="en-US" sz="1200" dirty="0" smtClean="0">
                <a:solidFill>
                  <a:schemeClr val="accent6"/>
                </a:solidFill>
              </a:rPr>
              <a:t>Detached </a:t>
            </a:r>
          </a:p>
          <a:p>
            <a:pPr algn="ctr"/>
            <a:r>
              <a:rPr lang="en-US" sz="1200" dirty="0" smtClean="0">
                <a:solidFill>
                  <a:schemeClr val="accent6"/>
                </a:solidFill>
              </a:rPr>
              <a:t>SFH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42" name="Up Arrow 41"/>
          <p:cNvSpPr/>
          <p:nvPr/>
        </p:nvSpPr>
        <p:spPr>
          <a:xfrm>
            <a:off x="6749348" y="4959437"/>
            <a:ext cx="1296144" cy="1368152"/>
          </a:xfrm>
          <a:prstGeom prst="upArrow">
            <a:avLst>
              <a:gd name="adj1" fmla="val 85031"/>
              <a:gd name="adj2" fmla="val 47567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smtClean="0">
                <a:solidFill>
                  <a:schemeClr val="accent6"/>
                </a:solidFill>
              </a:rPr>
              <a:t>1 typical </a:t>
            </a:r>
          </a:p>
          <a:p>
            <a:pPr algn="ctr"/>
            <a:r>
              <a:rPr lang="en-US" sz="1200" dirty="0" smtClean="0">
                <a:solidFill>
                  <a:schemeClr val="accent6"/>
                </a:solidFill>
              </a:rPr>
              <a:t>Semi-detached </a:t>
            </a:r>
          </a:p>
          <a:p>
            <a:pPr algn="ctr"/>
            <a:r>
              <a:rPr lang="en-US" sz="1200" dirty="0" smtClean="0">
                <a:solidFill>
                  <a:schemeClr val="accent6"/>
                </a:solidFill>
              </a:rPr>
              <a:t>SFH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4312191" y="5380277"/>
            <a:ext cx="1233055" cy="5264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</a:rPr>
              <a:t>?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9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4" grpId="0" animBg="1"/>
      <p:bldP spid="37" grpId="0" animBg="1"/>
      <p:bldP spid="6" grpId="0" animBg="1"/>
      <p:bldP spid="36" grpId="0" animBg="1"/>
      <p:bldP spid="39" grpId="0" animBg="1"/>
      <p:bldP spid="40" grpId="0" animBg="1"/>
      <p:bldP spid="4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95536" y="2985655"/>
            <a:ext cx="8353177" cy="3665970"/>
          </a:xfrm>
        </p:spPr>
        <p:txBody>
          <a:bodyPr/>
          <a:lstStyle/>
          <a:p>
            <a:r>
              <a:rPr lang="en-US" dirty="0" smtClean="0"/>
              <a:t>City of Genk, Belgium</a:t>
            </a:r>
          </a:p>
          <a:p>
            <a:r>
              <a:rPr lang="en-US" dirty="0" smtClean="0"/>
              <a:t>Two neighborhoods:</a:t>
            </a:r>
          </a:p>
          <a:p>
            <a:pPr lvl="1"/>
            <a:r>
              <a:rPr lang="en-US" dirty="0" smtClean="0"/>
              <a:t>Oud </a:t>
            </a:r>
            <a:r>
              <a:rPr lang="en-US" dirty="0" err="1" smtClean="0"/>
              <a:t>Waterschei</a:t>
            </a:r>
            <a:r>
              <a:rPr lang="en-US" dirty="0" smtClean="0"/>
              <a:t> (assuming 2000s)</a:t>
            </a:r>
          </a:p>
          <a:p>
            <a:pPr lvl="1"/>
            <a:r>
              <a:rPr lang="en-US" dirty="0" err="1" smtClean="0"/>
              <a:t>Zwartberg</a:t>
            </a:r>
            <a:r>
              <a:rPr lang="en-US" dirty="0" smtClean="0"/>
              <a:t> (North-East part, assuming 1950s)</a:t>
            </a:r>
          </a:p>
          <a:p>
            <a:r>
              <a:rPr lang="en-US" dirty="0" smtClean="0"/>
              <a:t>847 buildings in total</a:t>
            </a:r>
          </a:p>
          <a:p>
            <a:r>
              <a:rPr lang="en-US" dirty="0" smtClean="0"/>
              <a:t>3 archetypes per neighborhood</a:t>
            </a:r>
          </a:p>
          <a:p>
            <a:pPr lvl="1"/>
            <a:r>
              <a:rPr lang="en-US" dirty="0" smtClean="0"/>
              <a:t>Detached, semi-detached, terraced</a:t>
            </a:r>
            <a:endParaRPr lang="en-US" dirty="0"/>
          </a:p>
        </p:txBody>
      </p:sp>
      <p:pic>
        <p:nvPicPr>
          <p:cNvPr id="13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255" y="408709"/>
            <a:ext cx="4478807" cy="377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9" name="Group 168"/>
          <p:cNvGrpSpPr/>
          <p:nvPr/>
        </p:nvGrpSpPr>
        <p:grpSpPr>
          <a:xfrm>
            <a:off x="6532419" y="1216154"/>
            <a:ext cx="313996" cy="453362"/>
            <a:chOff x="8595359" y="5677989"/>
            <a:chExt cx="226424" cy="326921"/>
          </a:xfrm>
        </p:grpSpPr>
        <p:sp>
          <p:nvSpPr>
            <p:cNvPr id="170" name="Rectangle 169"/>
            <p:cNvSpPr/>
            <p:nvPr/>
          </p:nvSpPr>
          <p:spPr>
            <a:xfrm>
              <a:off x="8595360" y="5784465"/>
              <a:ext cx="226423" cy="22044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Isosceles Triangle 170"/>
            <p:cNvSpPr/>
            <p:nvPr/>
          </p:nvSpPr>
          <p:spPr>
            <a:xfrm>
              <a:off x="8595359" y="5677989"/>
              <a:ext cx="226423" cy="106476"/>
            </a:xfrm>
            <a:prstGeom prst="triangle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7056840" y="385641"/>
            <a:ext cx="345421" cy="498734"/>
            <a:chOff x="8595359" y="5677989"/>
            <a:chExt cx="226424" cy="326921"/>
          </a:xfrm>
        </p:grpSpPr>
        <p:sp>
          <p:nvSpPr>
            <p:cNvPr id="179" name="Rectangle 178"/>
            <p:cNvSpPr/>
            <p:nvPr/>
          </p:nvSpPr>
          <p:spPr>
            <a:xfrm>
              <a:off x="8595360" y="5784465"/>
              <a:ext cx="226423" cy="22044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Isosceles Triangle 179"/>
            <p:cNvSpPr/>
            <p:nvPr/>
          </p:nvSpPr>
          <p:spPr>
            <a:xfrm>
              <a:off x="8595359" y="5677989"/>
              <a:ext cx="226423" cy="106476"/>
            </a:xfrm>
            <a:prstGeom prst="triangle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014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Arrow Connector 79"/>
          <p:cNvCxnSpPr/>
          <p:nvPr/>
        </p:nvCxnSpPr>
        <p:spPr>
          <a:xfrm flipH="1">
            <a:off x="4863877" y="2347165"/>
            <a:ext cx="7008" cy="2029407"/>
          </a:xfrm>
          <a:prstGeom prst="straightConnector1">
            <a:avLst/>
          </a:prstGeom>
          <a:ln>
            <a:headEnd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Afbeeldingsresultaat voor modelica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219" y="5056551"/>
            <a:ext cx="675351" cy="335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8" r="12089" b="41328"/>
          <a:stretch/>
        </p:blipFill>
        <p:spPr>
          <a:xfrm>
            <a:off x="3798012" y="4610491"/>
            <a:ext cx="1768448" cy="562256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725448" y="4376573"/>
            <a:ext cx="1890000" cy="1026804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000" rtlCol="0" anchor="ctr"/>
          <a:lstStyle/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3032378" y="4930397"/>
            <a:ext cx="676137" cy="0"/>
          </a:xfrm>
          <a:prstGeom prst="straightConnector1">
            <a:avLst/>
          </a:prstGeom>
          <a:ln>
            <a:headEnd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615448" y="5176299"/>
            <a:ext cx="629142" cy="1"/>
          </a:xfrm>
          <a:prstGeom prst="straightConnector1">
            <a:avLst/>
          </a:prstGeom>
          <a:ln>
            <a:headEnd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038219" y="4657632"/>
            <a:ext cx="6383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(Import)</a:t>
            </a:r>
            <a:endParaRPr lang="en-GB" sz="1050" dirty="0"/>
          </a:p>
        </p:txBody>
      </p:sp>
      <p:sp>
        <p:nvSpPr>
          <p:cNvPr id="44" name="TextBox 43"/>
          <p:cNvSpPr txBox="1"/>
          <p:nvPr/>
        </p:nvSpPr>
        <p:spPr>
          <a:xfrm>
            <a:off x="5595925" y="4915064"/>
            <a:ext cx="6206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(Export)</a:t>
            </a:r>
            <a:endParaRPr lang="en-GB" sz="1050" dirty="0"/>
          </a:p>
        </p:txBody>
      </p:sp>
      <p:sp>
        <p:nvSpPr>
          <p:cNvPr id="30" name="TextBox 29"/>
          <p:cNvSpPr txBox="1"/>
          <p:nvPr/>
        </p:nvSpPr>
        <p:spPr>
          <a:xfrm>
            <a:off x="6316980" y="5488659"/>
            <a:ext cx="2278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5000"/>
            <a:r>
              <a:rPr lang="en-US" sz="1200" dirty="0" smtClean="0"/>
              <a:t>One-zone model</a:t>
            </a:r>
            <a:endParaRPr lang="en-GB" sz="1200" dirty="0"/>
          </a:p>
          <a:p>
            <a:pPr defTabSz="135000"/>
            <a:r>
              <a:rPr lang="en-US" sz="1200" dirty="0" smtClean="0"/>
              <a:t>Ideal heating system</a:t>
            </a:r>
          </a:p>
          <a:p>
            <a:pPr defTabSz="135000"/>
            <a:r>
              <a:rPr lang="en-US" sz="1200" dirty="0" smtClean="0"/>
              <a:t>(</a:t>
            </a:r>
            <a:r>
              <a:rPr lang="en-US" sz="1200" dirty="0" err="1" smtClean="0"/>
              <a:t>TSet</a:t>
            </a:r>
            <a:r>
              <a:rPr lang="en-US" sz="1200" dirty="0" smtClean="0"/>
              <a:t> based on air temperature)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258191" y="4994132"/>
            <a:ext cx="1761773" cy="360111"/>
          </a:xfrm>
          <a:prstGeom prst="rect">
            <a:avLst/>
          </a:prstGeom>
          <a:noFill/>
          <a:ln w="28575">
            <a:solidFill>
              <a:srgbClr val="3A5B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000" rtlCol="0" anchor="ctr"/>
          <a:lstStyle/>
          <a:p>
            <a:r>
              <a:rPr lang="en-US" sz="1350" dirty="0">
                <a:solidFill>
                  <a:schemeClr val="accent1">
                    <a:lumMod val="75000"/>
                  </a:schemeClr>
                </a:solidFill>
              </a:rPr>
              <a:t>IDEAS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60779" y="1866014"/>
            <a:ext cx="1414181" cy="11523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 dirty="0">
                <a:solidFill>
                  <a:schemeClr val="tx1"/>
                </a:solidFill>
              </a:rPr>
              <a:t>Geometrical data</a:t>
            </a:r>
            <a:endParaRPr lang="en-GB" sz="1350" dirty="0">
              <a:solidFill>
                <a:schemeClr val="tx1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54" y="2134711"/>
            <a:ext cx="1352066" cy="64856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879458" y="2787572"/>
            <a:ext cx="5796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LOD2</a:t>
            </a:r>
            <a:endParaRPr lang="en-GB" sz="1050" dirty="0"/>
          </a:p>
        </p:txBody>
      </p:sp>
      <p:sp>
        <p:nvSpPr>
          <p:cNvPr id="68" name="Rectangle 67"/>
          <p:cNvSpPr/>
          <p:nvPr/>
        </p:nvSpPr>
        <p:spPr>
          <a:xfrm>
            <a:off x="3323112" y="2521796"/>
            <a:ext cx="2591532" cy="713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 dirty="0">
                <a:solidFill>
                  <a:schemeClr val="tx1"/>
                </a:solidFill>
              </a:rPr>
              <a:t>Statistical </a:t>
            </a:r>
            <a:r>
              <a:rPr lang="en-US" sz="1350" dirty="0" smtClean="0">
                <a:solidFill>
                  <a:schemeClr val="tx1"/>
                </a:solidFill>
              </a:rPr>
              <a:t>data for </a:t>
            </a:r>
          </a:p>
          <a:p>
            <a:r>
              <a:rPr lang="en-US" sz="1350" dirty="0" smtClean="0">
                <a:solidFill>
                  <a:schemeClr val="tx1"/>
                </a:solidFill>
              </a:rPr>
              <a:t>building envelope</a:t>
            </a:r>
            <a:endParaRPr lang="en-US" sz="1350" dirty="0">
              <a:solidFill>
                <a:schemeClr val="tx1"/>
              </a:solidFill>
            </a:endParaRPr>
          </a:p>
          <a:p>
            <a:r>
              <a:rPr lang="en-US" sz="1350" dirty="0">
                <a:solidFill>
                  <a:schemeClr val="tx1"/>
                </a:solidFill>
              </a:rPr>
              <a:t>(Belgium)</a:t>
            </a:r>
            <a:endParaRPr lang="en-GB" sz="1350" dirty="0">
              <a:solidFill>
                <a:schemeClr val="tx1"/>
              </a:solidFill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46936" y="2594719"/>
            <a:ext cx="608919" cy="346916"/>
          </a:xfrm>
          <a:prstGeom prst="rect">
            <a:avLst/>
          </a:prstGeom>
        </p:spPr>
      </p:pic>
      <p:cxnSp>
        <p:nvCxnSpPr>
          <p:cNvPr id="75" name="Straight Arrow Connector 74"/>
          <p:cNvCxnSpPr/>
          <p:nvPr/>
        </p:nvCxnSpPr>
        <p:spPr>
          <a:xfrm>
            <a:off x="653441" y="3901112"/>
            <a:ext cx="0" cy="475460"/>
          </a:xfrm>
          <a:prstGeom prst="straightConnector1">
            <a:avLst/>
          </a:prstGeom>
          <a:ln>
            <a:headEnd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6" name="Picture 6" descr="Gerelateerde afbeelding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22" b="14505"/>
          <a:stretch/>
        </p:blipFill>
        <p:spPr bwMode="auto">
          <a:xfrm>
            <a:off x="563175" y="3543333"/>
            <a:ext cx="471804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/>
          <p:cNvSpPr/>
          <p:nvPr/>
        </p:nvSpPr>
        <p:spPr>
          <a:xfrm>
            <a:off x="460780" y="3534885"/>
            <a:ext cx="700493" cy="360111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000" rtlCol="0" anchor="ctr"/>
          <a:lstStyle/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653440" y="3018405"/>
            <a:ext cx="1" cy="510365"/>
          </a:xfrm>
          <a:prstGeom prst="straightConnector1">
            <a:avLst/>
          </a:prstGeom>
          <a:ln>
            <a:headEnd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4670448" y="3234906"/>
            <a:ext cx="0" cy="1141667"/>
          </a:xfrm>
          <a:prstGeom prst="straightConnector1">
            <a:avLst/>
          </a:prstGeom>
          <a:ln>
            <a:headEnd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725448" y="5188567"/>
            <a:ext cx="1890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[RWTH Aachen]</a:t>
            </a:r>
            <a:endParaRPr lang="en-GB" sz="1050" dirty="0">
              <a:solidFill>
                <a:schemeClr val="accent4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57200" y="5639025"/>
            <a:ext cx="1268179" cy="489989"/>
            <a:chOff x="10840586" y="1276415"/>
            <a:chExt cx="1690905" cy="653318"/>
          </a:xfrm>
        </p:grpSpPr>
        <p:sp>
          <p:nvSpPr>
            <p:cNvPr id="50" name="Rectangle 49"/>
            <p:cNvSpPr/>
            <p:nvPr/>
          </p:nvSpPr>
          <p:spPr>
            <a:xfrm>
              <a:off x="10840586" y="1368577"/>
              <a:ext cx="432000" cy="180000"/>
            </a:xfrm>
            <a:prstGeom prst="rect">
              <a:avLst/>
            </a:prstGeom>
            <a:noFill/>
            <a:ln w="28575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1000" rtlCol="0" anchor="ctr"/>
            <a:lstStyle/>
            <a:p>
              <a:endParaRPr lang="en-GB" sz="135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0840586" y="1648090"/>
              <a:ext cx="432000" cy="180000"/>
            </a:xfrm>
            <a:prstGeom prst="rect">
              <a:avLst/>
            </a:prstGeom>
            <a:noFill/>
            <a:ln w="2857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1000" rtlCol="0" anchor="ctr"/>
            <a:lstStyle/>
            <a:p>
              <a:endParaRPr lang="en-US" sz="135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1334705" y="1276415"/>
              <a:ext cx="1196786" cy="385722"/>
            </a:xfrm>
            <a:prstGeom prst="rect">
              <a:avLst/>
            </a:prstGeom>
            <a:noFill/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1000" rtlCol="0" anchor="ctr"/>
            <a:lstStyle/>
            <a:p>
              <a:r>
                <a:rPr lang="en-US" sz="1350" dirty="0">
                  <a:solidFill>
                    <a:schemeClr val="tx1"/>
                  </a:solidFill>
                </a:rPr>
                <a:t>Data</a:t>
              </a:r>
              <a:endParaRPr lang="en-GB" sz="135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1334705" y="1544009"/>
              <a:ext cx="1150033" cy="385724"/>
            </a:xfrm>
            <a:prstGeom prst="rect">
              <a:avLst/>
            </a:prstGeom>
            <a:noFill/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1000" rtlCol="0" anchor="ctr"/>
            <a:lstStyle/>
            <a:p>
              <a:r>
                <a:rPr lang="en-US" sz="1350" dirty="0">
                  <a:solidFill>
                    <a:schemeClr val="accent1">
                      <a:lumMod val="75000"/>
                    </a:schemeClr>
                  </a:solidFill>
                </a:rPr>
                <a:t>Tools</a:t>
              </a:r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46576" r="59628" b="25958"/>
          <a:stretch/>
        </p:blipFill>
        <p:spPr>
          <a:xfrm>
            <a:off x="1190106" y="4445003"/>
            <a:ext cx="1144939" cy="74795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457200" y="4376572"/>
            <a:ext cx="2581019" cy="102337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000" tIns="81000" rtlCol="0" anchor="t"/>
          <a:lstStyle/>
          <a:p>
            <a:r>
              <a:rPr lang="en-US" sz="1350" dirty="0" err="1">
                <a:solidFill>
                  <a:schemeClr val="accent1">
                    <a:lumMod val="75000"/>
                  </a:schemeClr>
                </a:solidFill>
              </a:rPr>
              <a:t>CityGML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8" name="Picture 2" descr="Gerelateerde afbeeldi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660" y="4424231"/>
            <a:ext cx="616646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716870" y="5181201"/>
            <a:ext cx="2061678" cy="16434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ln w="0"/>
                <a:solidFill>
                  <a:srgbClr val="669900"/>
                </a:solidFill>
              </a:rPr>
              <a:t>LOD2 </a:t>
            </a:r>
            <a:r>
              <a:rPr lang="en-US" sz="900" dirty="0" smtClean="0">
                <a:ln w="0"/>
                <a:solidFill>
                  <a:srgbClr val="669900"/>
                </a:solidFill>
              </a:rPr>
              <a:t>– merged towards 8 orientations</a:t>
            </a:r>
            <a:endParaRPr lang="en-GB" sz="900" dirty="0">
              <a:ln w="0"/>
              <a:solidFill>
                <a:srgbClr val="669900"/>
              </a:solidFill>
            </a:endParaRPr>
          </a:p>
        </p:txBody>
      </p:sp>
      <p:pic>
        <p:nvPicPr>
          <p:cNvPr id="55" name="Picture 4" descr="Afbeeldingsresultaat voor modelica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436" y="4601938"/>
            <a:ext cx="675351" cy="335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Arrow Connector 55"/>
          <p:cNvCxnSpPr/>
          <p:nvPr/>
        </p:nvCxnSpPr>
        <p:spPr>
          <a:xfrm flipV="1">
            <a:off x="5615448" y="4721686"/>
            <a:ext cx="629142" cy="1"/>
          </a:xfrm>
          <a:prstGeom prst="straightConnector1">
            <a:avLst/>
          </a:prstGeom>
          <a:ln>
            <a:headEnd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595925" y="4460451"/>
            <a:ext cx="6206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(Export)</a:t>
            </a:r>
            <a:endParaRPr lang="en-GB" sz="1050" dirty="0"/>
          </a:p>
        </p:txBody>
      </p:sp>
      <p:sp>
        <p:nvSpPr>
          <p:cNvPr id="74" name="Rectangle 73"/>
          <p:cNvSpPr/>
          <p:nvPr/>
        </p:nvSpPr>
        <p:spPr>
          <a:xfrm>
            <a:off x="6258191" y="4539519"/>
            <a:ext cx="1761773" cy="360111"/>
          </a:xfrm>
          <a:prstGeom prst="rect">
            <a:avLst/>
          </a:prstGeom>
          <a:noFill/>
          <a:ln w="28575">
            <a:solidFill>
              <a:srgbClr val="3A5B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000" rtlCol="0" anchor="ctr"/>
          <a:lstStyle/>
          <a:p>
            <a:r>
              <a:rPr lang="en-US" sz="1350" dirty="0" smtClean="0">
                <a:solidFill>
                  <a:schemeClr val="accent1">
                    <a:lumMod val="75000"/>
                  </a:schemeClr>
                </a:solidFill>
              </a:rPr>
              <a:t>IBPSA - RC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323112" y="1866014"/>
            <a:ext cx="2591532" cy="48115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 dirty="0" smtClean="0">
                <a:solidFill>
                  <a:schemeClr val="tx1"/>
                </a:solidFill>
              </a:rPr>
              <a:t>Stochastic user behavior (</a:t>
            </a:r>
            <a:r>
              <a:rPr lang="en-US" sz="1350" dirty="0" err="1" smtClean="0">
                <a:solidFill>
                  <a:schemeClr val="tx1"/>
                </a:solidFill>
              </a:rPr>
              <a:t>StROBe</a:t>
            </a:r>
            <a:r>
              <a:rPr lang="en-US" sz="1350" dirty="0" smtClean="0">
                <a:solidFill>
                  <a:schemeClr val="tx1"/>
                </a:solidFill>
              </a:rPr>
              <a:t>) </a:t>
            </a:r>
          </a:p>
          <a:p>
            <a:r>
              <a:rPr lang="en-US" sz="1350" dirty="0" smtClean="0">
                <a:solidFill>
                  <a:schemeClr val="tx1"/>
                </a:solidFill>
              </a:rPr>
              <a:t>OR standard user behavior</a:t>
            </a:r>
            <a:endParaRPr lang="en-GB" sz="1350" dirty="0">
              <a:solidFill>
                <a:schemeClr val="tx1"/>
              </a:solidFill>
            </a:endParaRPr>
          </a:p>
        </p:txBody>
      </p:sp>
      <p:sp>
        <p:nvSpPr>
          <p:cNvPr id="81" name="Title 1"/>
          <p:cNvSpPr txBox="1">
            <a:spLocks/>
          </p:cNvSpPr>
          <p:nvPr/>
        </p:nvSpPr>
        <p:spPr bwMode="auto">
          <a:xfrm>
            <a:off x="457200" y="116632"/>
            <a:ext cx="8229600" cy="1301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68A52C"/>
                </a:solidFill>
                <a:latin typeface="Segoe UI" panose="020B0502040204020203" pitchFamily="34" charset="0"/>
                <a:ea typeface="ＭＳ Ｐゴシック" charset="0"/>
                <a:cs typeface="Segoe UI" panose="020B0502040204020203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4B63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4B63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4B63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4B63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600" dirty="0" smtClean="0"/>
              <a:t>Building model - full simulation?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82537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3" grpId="0"/>
      <p:bldP spid="44" grpId="0"/>
      <p:bldP spid="30" grpId="0"/>
      <p:bldP spid="33" grpId="0" animBg="1"/>
      <p:bldP spid="61" grpId="0" animBg="1"/>
      <p:bldP spid="64" grpId="0"/>
      <p:bldP spid="68" grpId="0" animBg="1"/>
      <p:bldP spid="77" grpId="0" animBg="1"/>
      <p:bldP spid="38" grpId="0"/>
      <p:bldP spid="47" grpId="0" animBg="1"/>
      <p:bldP spid="49" grpId="0"/>
      <p:bldP spid="71" grpId="0"/>
      <p:bldP spid="74" grpId="0" animBg="1"/>
      <p:bldP spid="7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95536" y="1557339"/>
            <a:ext cx="8353177" cy="2842134"/>
          </a:xfrm>
        </p:spPr>
        <p:txBody>
          <a:bodyPr/>
          <a:lstStyle/>
          <a:p>
            <a:r>
              <a:rPr lang="en-US" dirty="0" smtClean="0"/>
              <a:t>Building model</a:t>
            </a:r>
          </a:p>
          <a:p>
            <a:pPr lvl="1"/>
            <a:r>
              <a:rPr lang="en-US" dirty="0" smtClean="0"/>
              <a:t>Detailed model (IDEAS)</a:t>
            </a:r>
          </a:p>
          <a:p>
            <a:pPr lvl="1"/>
            <a:r>
              <a:rPr lang="en-US" dirty="0" smtClean="0"/>
              <a:t>Reduced-order model (IBPSA)</a:t>
            </a:r>
            <a:endParaRPr lang="en-US" dirty="0"/>
          </a:p>
          <a:p>
            <a:r>
              <a:rPr lang="en-US" dirty="0" smtClean="0"/>
              <a:t>Occupant behavior</a:t>
            </a:r>
          </a:p>
          <a:p>
            <a:pPr lvl="1"/>
            <a:r>
              <a:rPr lang="en-US" dirty="0" smtClean="0"/>
              <a:t>ISO 13790: fixed values and time schedule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StROBe</a:t>
            </a:r>
            <a:r>
              <a:rPr lang="en-US" dirty="0" smtClean="0"/>
              <a:t>: stochastic behavior for every building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38455" y="2458437"/>
            <a:ext cx="280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ssessing the error of averaging the building geometry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88226" y="4539174"/>
            <a:ext cx="2460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different ways of determining the average set-point temperature profile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0" name="Straight Arrow Connector 19"/>
          <p:cNvCxnSpPr>
            <a:endCxn id="18" idx="1"/>
          </p:cNvCxnSpPr>
          <p:nvPr/>
        </p:nvCxnSpPr>
        <p:spPr>
          <a:xfrm flipV="1">
            <a:off x="4373592" y="2920102"/>
            <a:ext cx="1964863" cy="625355"/>
          </a:xfrm>
          <a:prstGeom prst="straightConnector1">
            <a:avLst/>
          </a:prstGeom>
          <a:ln>
            <a:headEnd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9" idx="1"/>
          </p:cNvCxnSpPr>
          <p:nvPr/>
        </p:nvCxnSpPr>
        <p:spPr>
          <a:xfrm>
            <a:off x="4373592" y="4287328"/>
            <a:ext cx="1914634" cy="852011"/>
          </a:xfrm>
          <a:prstGeom prst="straightConnector1">
            <a:avLst/>
          </a:prstGeom>
          <a:ln>
            <a:headEnd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50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/>
          <p:cNvSpPr txBox="1">
            <a:spLocks/>
          </p:cNvSpPr>
          <p:nvPr/>
        </p:nvSpPr>
        <p:spPr bwMode="auto">
          <a:xfrm>
            <a:off x="457200" y="116632"/>
            <a:ext cx="8229600" cy="1301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68A52C"/>
                </a:solidFill>
                <a:latin typeface="Segoe UI" panose="020B0502040204020203" pitchFamily="34" charset="0"/>
                <a:ea typeface="ＭＳ Ｐゴシック" charset="0"/>
                <a:cs typeface="Segoe UI" panose="020B0502040204020203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4B63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4B63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4B63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4B63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600" dirty="0" smtClean="0"/>
              <a:t>Building model - archetype simulation?</a:t>
            </a:r>
            <a:endParaRPr lang="en-GB" sz="3600" dirty="0"/>
          </a:p>
        </p:txBody>
      </p:sp>
      <p:sp>
        <p:nvSpPr>
          <p:cNvPr id="39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395536" y="1557338"/>
            <a:ext cx="8353177" cy="509428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3 archetypes per neighborhood &gt; 6 archetypes</a:t>
            </a:r>
          </a:p>
          <a:p>
            <a:pPr lvl="1"/>
            <a:r>
              <a:rPr lang="en-US" dirty="0" smtClean="0"/>
              <a:t>Geometrical parameters = average of buildings</a:t>
            </a:r>
          </a:p>
          <a:p>
            <a:pPr lvl="1"/>
            <a:r>
              <a:rPr lang="en-US" dirty="0" smtClean="0"/>
              <a:t>Thermal performance parameters = identical per neighborhood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23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of ROM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modesto</a:t>
            </a:r>
          </a:p>
          <a:p>
            <a:pPr lvl="1"/>
            <a:r>
              <a:rPr lang="en-US" dirty="0" smtClean="0"/>
              <a:t>Tool </a:t>
            </a:r>
            <a:r>
              <a:rPr lang="en-US" dirty="0"/>
              <a:t>to build DES optimization problems</a:t>
            </a:r>
          </a:p>
          <a:p>
            <a:pPr lvl="2"/>
            <a:r>
              <a:rPr lang="en-US" dirty="0"/>
              <a:t>Energy and mass flows in time</a:t>
            </a:r>
          </a:p>
          <a:p>
            <a:pPr lvl="2"/>
            <a:r>
              <a:rPr lang="en-US" dirty="0"/>
              <a:t>Choose design parameters</a:t>
            </a:r>
          </a:p>
          <a:p>
            <a:pPr lvl="1"/>
            <a:r>
              <a:rPr lang="en-US" dirty="0"/>
              <a:t>Written in python</a:t>
            </a:r>
          </a:p>
          <a:p>
            <a:pPr lvl="2"/>
            <a:r>
              <a:rPr lang="en-US" dirty="0" err="1"/>
              <a:t>Pyomo</a:t>
            </a:r>
            <a:r>
              <a:rPr lang="en-US" dirty="0"/>
              <a:t> to construct OCP</a:t>
            </a:r>
          </a:p>
          <a:p>
            <a:pPr lvl="2"/>
            <a:r>
              <a:rPr lang="en-US" dirty="0" err="1"/>
              <a:t>Gurobi</a:t>
            </a:r>
            <a:r>
              <a:rPr lang="en-US" dirty="0"/>
              <a:t>/CPLEX to </a:t>
            </a:r>
            <a:r>
              <a:rPr lang="en-US" dirty="0" smtClean="0"/>
              <a:t>solve</a:t>
            </a:r>
          </a:p>
          <a:p>
            <a:r>
              <a:rPr lang="en-US" dirty="0" smtClean="0"/>
              <a:t>Calculate minimum temperature profiles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45" y="138890"/>
            <a:ext cx="1995055" cy="125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8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temperature set-points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66" y="2073533"/>
            <a:ext cx="7459666" cy="3475213"/>
          </a:xfrm>
        </p:spPr>
      </p:pic>
      <p:sp>
        <p:nvSpPr>
          <p:cNvPr id="5" name="TextBox 4"/>
          <p:cNvSpPr txBox="1"/>
          <p:nvPr/>
        </p:nvSpPr>
        <p:spPr>
          <a:xfrm>
            <a:off x="6026728" y="1632383"/>
            <a:ext cx="280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Imagine: two buildings with black and grey set-point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03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temperature set-points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66" y="2073533"/>
            <a:ext cx="7459666" cy="3475212"/>
          </a:xfrm>
        </p:spPr>
      </p:pic>
      <p:sp>
        <p:nvSpPr>
          <p:cNvPr id="5" name="TextBox 4"/>
          <p:cNvSpPr txBox="1"/>
          <p:nvPr/>
        </p:nvSpPr>
        <p:spPr>
          <a:xfrm>
            <a:off x="6026728" y="1632383"/>
            <a:ext cx="280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Actual temperatures in buildings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04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ergyVille-SALK">
  <a:themeElements>
    <a:clrScheme name="EnergyVille">
      <a:dk1>
        <a:srgbClr val="73B632"/>
      </a:dk1>
      <a:lt1>
        <a:sysClr val="window" lastClr="FFFFFF"/>
      </a:lt1>
      <a:dk2>
        <a:srgbClr val="FFFFFE"/>
      </a:dk2>
      <a:lt2>
        <a:srgbClr val="FFFFFE"/>
      </a:lt2>
      <a:accent1>
        <a:srgbClr val="73B632"/>
      </a:accent1>
      <a:accent2>
        <a:srgbClr val="104C28"/>
      </a:accent2>
      <a:accent3>
        <a:srgbClr val="9BBB59"/>
      </a:accent3>
      <a:accent4>
        <a:srgbClr val="505150"/>
      </a:accent4>
      <a:accent5>
        <a:srgbClr val="141313"/>
      </a:accent5>
      <a:accent6>
        <a:srgbClr val="141313"/>
      </a:accent6>
      <a:hlink>
        <a:srgbClr val="141313"/>
      </a:hlink>
      <a:folHlink>
        <a:srgbClr val="14131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nergyVille-SALK" id="{5272B1E5-54A0-436C-A95B-F0C88FBE7391}" vid="{60F82A20-7634-4F89-B7C6-19A3CDB200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797</TotalTime>
  <Words>593</Words>
  <Application>Microsoft Office PowerPoint</Application>
  <PresentationFormat>On-screen Show (4:3)</PresentationFormat>
  <Paragraphs>129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ＭＳ Ｐゴシック</vt:lpstr>
      <vt:lpstr>Arial</vt:lpstr>
      <vt:lpstr>Calibri</vt:lpstr>
      <vt:lpstr>Cambria Math</vt:lpstr>
      <vt:lpstr>Courier New</vt:lpstr>
      <vt:lpstr>Segoe UI</vt:lpstr>
      <vt:lpstr>Wingdings</vt:lpstr>
      <vt:lpstr>EnergyVille-SALK</vt:lpstr>
      <vt:lpstr>Aggregating neighborhood space heating demand</vt:lpstr>
      <vt:lpstr>Problem statement</vt:lpstr>
      <vt:lpstr>Case</vt:lpstr>
      <vt:lpstr>PowerPoint Presentation</vt:lpstr>
      <vt:lpstr>Scenarios?</vt:lpstr>
      <vt:lpstr>PowerPoint Presentation</vt:lpstr>
      <vt:lpstr>Optimization of ROM</vt:lpstr>
      <vt:lpstr>About temperature set-points</vt:lpstr>
      <vt:lpstr>About temperature set-points</vt:lpstr>
      <vt:lpstr>About temperature set-points</vt:lpstr>
      <vt:lpstr>This is going to take a while…</vt:lpstr>
      <vt:lpstr>Separate buildings vs. average building annual energy use</vt:lpstr>
      <vt:lpstr>Separate buildings vs. average building load duration curve</vt:lpstr>
      <vt:lpstr>What’s going on?</vt:lpstr>
      <vt:lpstr>What’s going on?</vt:lpstr>
      <vt:lpstr>How to reduce complexity?</vt:lpstr>
      <vt:lpstr>Results of simpler method</vt:lpstr>
      <vt:lpstr>Results of full simulation&lt;&gt; archetype simulation</vt:lpstr>
      <vt:lpstr>Conclusion</vt:lpstr>
    </vt:vector>
  </TitlesOfParts>
  <Company>KU Leuven FEB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Aggregating neighborhood space heating demand</dc:title>
  <dc:creator>Bram van der Heijde</dc:creator>
  <cp:lastModifiedBy>Bram van der Heijde</cp:lastModifiedBy>
  <cp:revision>44</cp:revision>
  <dcterms:created xsi:type="dcterms:W3CDTF">2018-09-28T08:01:50Z</dcterms:created>
  <dcterms:modified xsi:type="dcterms:W3CDTF">2018-10-01T11:35:31Z</dcterms:modified>
</cp:coreProperties>
</file>